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22,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22,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22,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22,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22,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22,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22,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22,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22,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22,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22,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anguageintheclassroom.org/AA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New Perspective on Alternative Forms of English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Research </a:t>
            </a:r>
            <a:r>
              <a:rPr lang="en-US" dirty="0" smtClean="0"/>
              <a:t>Conducted</a:t>
            </a:r>
            <a:r>
              <a:rPr lang="en-US" dirty="0" smtClean="0"/>
              <a:t> </a:t>
            </a:r>
            <a:r>
              <a:rPr lang="en-US" dirty="0" smtClean="0"/>
              <a:t>by Marjorie Brewer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5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AAE?</a:t>
            </a:r>
          </a:p>
          <a:p>
            <a:r>
              <a:rPr lang="en-US" dirty="0" smtClean="0"/>
              <a:t>Differing Perspectives </a:t>
            </a:r>
          </a:p>
          <a:p>
            <a:pPr lvl="1"/>
            <a:r>
              <a:rPr lang="en-US" dirty="0" smtClean="0"/>
              <a:t>Code-switching </a:t>
            </a:r>
          </a:p>
          <a:p>
            <a:pPr lvl="1"/>
            <a:r>
              <a:rPr lang="en-US" dirty="0" smtClean="0"/>
              <a:t>Concerns </a:t>
            </a:r>
          </a:p>
          <a:p>
            <a:pPr lvl="1"/>
            <a:r>
              <a:rPr lang="en-US" dirty="0" smtClean="0"/>
              <a:t>Marginalization</a:t>
            </a:r>
            <a:endParaRPr lang="en-US" dirty="0" smtClean="0"/>
          </a:p>
          <a:p>
            <a:r>
              <a:rPr lang="en-US" dirty="0" smtClean="0"/>
              <a:t>Personal Experiences </a:t>
            </a:r>
          </a:p>
          <a:p>
            <a:pPr lvl="1"/>
            <a:r>
              <a:rPr lang="en-US" dirty="0" smtClean="0"/>
              <a:t>Urban Environments 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Resources for Further Thought: </a:t>
            </a:r>
          </a:p>
          <a:p>
            <a:pPr marL="365760" lvl="1" indent="0">
              <a:buNone/>
            </a:pPr>
            <a:r>
              <a:rPr lang="en-US" u="sng" dirty="0">
                <a:hlinkClick r:id="rId2"/>
              </a:rPr>
              <a:t>http://www.languageintheclassroom.org/</a:t>
            </a:r>
            <a:r>
              <a:rPr lang="en-US" u="sng" dirty="0" smtClean="0">
                <a:hlinkClick r:id="rId2"/>
              </a:rPr>
              <a:t>AAE</a:t>
            </a:r>
            <a:endParaRPr lang="en-US" u="sng" dirty="0" smtClean="0"/>
          </a:p>
          <a:p>
            <a:pPr marL="365760" lvl="1" indent="0">
              <a:buNone/>
            </a:pPr>
            <a:r>
              <a:rPr lang="en-US" dirty="0"/>
              <a:t>Day-Vines, N. (2009). African American English: Implications for School Counseling Professionals. </a:t>
            </a:r>
            <a:r>
              <a:rPr lang="en-US" i="1" dirty="0"/>
              <a:t>Journal of Negro Education,</a:t>
            </a:r>
            <a:r>
              <a:rPr lang="en-US" dirty="0"/>
              <a:t> </a:t>
            </a:r>
            <a:r>
              <a:rPr lang="en-US" i="1" dirty="0"/>
              <a:t>78</a:t>
            </a:r>
            <a:r>
              <a:rPr lang="en-US" dirty="0"/>
              <a:t>(1), 70-82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095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05120"/>
            <a:ext cx="5922478" cy="732772"/>
          </a:xfrm>
        </p:spPr>
        <p:txBody>
          <a:bodyPr/>
          <a:lstStyle/>
          <a:p>
            <a:r>
              <a:rPr lang="en-US" dirty="0" smtClean="0"/>
              <a:t>Research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483326"/>
            <a:ext cx="6777317" cy="1336438"/>
          </a:xfrm>
        </p:spPr>
        <p:txBody>
          <a:bodyPr/>
          <a:lstStyle/>
          <a:p>
            <a:r>
              <a:rPr lang="en-US" dirty="0"/>
              <a:t>How do future elementary school teachers view the use of African American English in the classroom?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95890" y="2836957"/>
            <a:ext cx="5922478" cy="7327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95890" y="2986347"/>
            <a:ext cx="5922478" cy="7327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Description of Context and Participants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95890" y="3786234"/>
            <a:ext cx="6777317" cy="217074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</a:t>
            </a:r>
            <a:r>
              <a:rPr lang="en-US" dirty="0"/>
              <a:t>-service teachers entering secondary, primary and double majoring in special </a:t>
            </a:r>
            <a:r>
              <a:rPr lang="en-US" dirty="0" smtClean="0"/>
              <a:t>education.</a:t>
            </a:r>
          </a:p>
          <a:p>
            <a:r>
              <a:rPr lang="en-US" dirty="0"/>
              <a:t>The demographic of this class was Caucasian, middle to upper class, college educated female future </a:t>
            </a:r>
            <a:r>
              <a:rPr lang="en-US" dirty="0" smtClean="0"/>
              <a:t>teachers who speak Standard English.</a:t>
            </a:r>
          </a:p>
          <a:p>
            <a:r>
              <a:rPr lang="en-US" smtClean="0"/>
              <a:t>Eight </a:t>
            </a:r>
            <a:r>
              <a:rPr lang="en-US" dirty="0" smtClean="0"/>
              <a:t>completed surveys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7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How </a:t>
            </a:r>
            <a:r>
              <a:rPr lang="en-US" dirty="0"/>
              <a:t>would the acceptance of AAE as a legitimate form of English in the classroom affect the grading of oral reading assessments?</a:t>
            </a:r>
          </a:p>
          <a:p>
            <a:r>
              <a:rPr lang="en-US" dirty="0"/>
              <a:t>What are some of the concerns teachers have when working with students who speak AAE? </a:t>
            </a:r>
          </a:p>
          <a:p>
            <a:r>
              <a:rPr lang="en-US" dirty="0"/>
              <a:t>How can teachers expand their understanding of alternate forms of English to accommodate a more inclusive process of assessing students? </a:t>
            </a:r>
          </a:p>
          <a:p>
            <a:r>
              <a:rPr lang="en-US" dirty="0"/>
              <a:t>What benefits/ drawbacks occur when students’ personal language autonomy are taken into account for?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marL="68580" indent="0">
              <a:buNone/>
            </a:pPr>
            <a:r>
              <a:rPr lang="en-US" dirty="0"/>
              <a:t>Side Note: </a:t>
            </a:r>
          </a:p>
          <a:p>
            <a:pPr marL="68580" indent="0">
              <a:buNone/>
            </a:pPr>
            <a:r>
              <a:rPr lang="en-US" dirty="0"/>
              <a:t>Scenario-style-questions will be given to E339 pre-service teachers. Depending on their answers their responses will be categorized into the varying levels of accommodation in the classroom and what that means on a broader level.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4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Levels of Acceptance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legitimate and should not be accommodated in the </a:t>
            </a:r>
            <a:r>
              <a:rPr lang="en-US" dirty="0" smtClean="0"/>
              <a:t>classroom.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egitimate yet objections </a:t>
            </a:r>
            <a:r>
              <a:rPr lang="en-US" dirty="0"/>
              <a:t>to accommodating it in the classroom based on the difficulties of grading </a:t>
            </a:r>
            <a:r>
              <a:rPr lang="en-US" dirty="0" smtClean="0"/>
              <a:t>subjectively. </a:t>
            </a:r>
          </a:p>
          <a:p>
            <a:pPr lvl="1"/>
            <a:r>
              <a:rPr lang="en-US" dirty="0" smtClean="0"/>
              <a:t>Legitimate and hopes to </a:t>
            </a:r>
            <a:r>
              <a:rPr lang="en-US" dirty="0"/>
              <a:t>include it in the classroom using respectful, effective practices and creating an environment where AAE was valued and </a:t>
            </a:r>
            <a:r>
              <a:rPr lang="en-US" dirty="0" smtClean="0"/>
              <a:t>utilized.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0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Indiana University’s Formative Role </a:t>
            </a:r>
          </a:p>
          <a:p>
            <a:pPr lvl="1"/>
            <a:r>
              <a:rPr lang="en-US" dirty="0" smtClean="0"/>
              <a:t>Concerns </a:t>
            </a:r>
          </a:p>
          <a:p>
            <a:pPr lvl="1"/>
            <a:r>
              <a:rPr lang="en-US" dirty="0" smtClean="0"/>
              <a:t>Preparatory Phase</a:t>
            </a:r>
          </a:p>
          <a:p>
            <a:pPr lvl="1"/>
            <a:r>
              <a:rPr lang="en-US" dirty="0" smtClean="0"/>
              <a:t>Recommendations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Final Thought: For </a:t>
            </a:r>
            <a:r>
              <a:rPr lang="en-US" dirty="0"/>
              <a:t>students who’s personal language is the centerfold of their entire life, these questions </a:t>
            </a:r>
            <a:r>
              <a:rPr lang="en-US" dirty="0" smtClean="0"/>
              <a:t>of </a:t>
            </a:r>
            <a:r>
              <a:rPr lang="en-US" dirty="0"/>
              <a:t>how to make accommodations or “correct” students through literacy instruction will have to be addressed.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3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33</TotalTime>
  <Words>323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A New Perspective on Alternative Forms of English </vt:lpstr>
      <vt:lpstr>Background</vt:lpstr>
      <vt:lpstr>Research Question </vt:lpstr>
      <vt:lpstr>Survey Questions</vt:lpstr>
      <vt:lpstr>Findings </vt:lpstr>
      <vt:lpstr>Future Implications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Perspective on Alternative Forms of English </dc:title>
  <dc:creator>Marjorie Brewer</dc:creator>
  <cp:lastModifiedBy>Marjorie Brewer</cp:lastModifiedBy>
  <cp:revision>5</cp:revision>
  <dcterms:created xsi:type="dcterms:W3CDTF">2016-03-22T00:06:15Z</dcterms:created>
  <dcterms:modified xsi:type="dcterms:W3CDTF">2016-03-22T10:54:51Z</dcterms:modified>
</cp:coreProperties>
</file>